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42"/>
  </p:notesMasterIdLst>
  <p:handoutMasterIdLst>
    <p:handoutMasterId r:id="rId43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41" r:id="rId14"/>
    <p:sldId id="380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54" r:id="rId23"/>
    <p:sldId id="382" r:id="rId24"/>
    <p:sldId id="383" r:id="rId25"/>
    <p:sldId id="357" r:id="rId26"/>
    <p:sldId id="358" r:id="rId27"/>
    <p:sldId id="388" r:id="rId28"/>
    <p:sldId id="359" r:id="rId29"/>
    <p:sldId id="360" r:id="rId30"/>
    <p:sldId id="397" r:id="rId31"/>
    <p:sldId id="361" r:id="rId32"/>
    <p:sldId id="362" r:id="rId33"/>
    <p:sldId id="363" r:id="rId34"/>
    <p:sldId id="364" r:id="rId35"/>
    <p:sldId id="366" r:id="rId36"/>
    <p:sldId id="367" r:id="rId37"/>
    <p:sldId id="368" r:id="rId38"/>
    <p:sldId id="376" r:id="rId39"/>
    <p:sldId id="371" r:id="rId40"/>
    <p:sldId id="372" r:id="rId4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576" autoAdjust="0"/>
  </p:normalViewPr>
  <p:slideViewPr>
    <p:cSldViewPr snapToGrid="0">
      <p:cViewPr varScale="1">
        <p:scale>
          <a:sx n="66" d="100"/>
          <a:sy n="66" d="100"/>
        </p:scale>
        <p:origin x="1236" y="3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365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5T14:14:5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1 304,'0'0'688,"0"0"-63,0 0-81,0 0-176,0 0 80,0 0 145,0 0 63,0 6-96,4-6-144,-4 0-31,0 0-273,0 0-112,0 0-144,0 0-353,0 0-431,0 0 112,0 9-321,0-3-528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5T14:14:5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66 2209,'0'0'96,"0"0"-96,0 0 352,0 0-64,0 0 65,0 0-241,-77-51-96,77 42 32,-3 6-48,3 0-64,0 3-385,0 0-1119</inkml:trace>
  <inkml:trace contextRef="#ctx0" brushRef="#br0" timeOffset="811.9349">238 66 2225,'-207'81'80,"200"-81"256,4 0-336,0 0-32,-1 0-256,4 0-288,0 0-32,-6 0 127,-1-6-175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7607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xmlns="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89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xmlns="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78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xmlns="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xmlns="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08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xmlns="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4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xmlns="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xmlns="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xmlns="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336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xmlns="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43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xmlns="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19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xmlns="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62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xmlns="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xmlns="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01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xmlns="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686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xmlns="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xmlns="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83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xmlns="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56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xmlns="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948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xmlns="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xmlns="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86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xmlns="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xmlns="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xmlns="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57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xmlns="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xmlns="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xmlns="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36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xmlns="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xmlns="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xmlns="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00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xmlns="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xmlns="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277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xmlns="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xmlns="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451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xmlns="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xmlns="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xmlns="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72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xmlns="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xmlns="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xmlns="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29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xmlns="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xmlns="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xmlns="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9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xmlns="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104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xmlns="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37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xmlns="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xmlns="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368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xmlns="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xmlns="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xmlns="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361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xmlns="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xmlns="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xmlns="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439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xmlns="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xmlns="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xmlns="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577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xmlns="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xmlns="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xmlns="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24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xmlns="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xmlns="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xmlns="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0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xmlns="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xmlns="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9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xmlns="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xmlns="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81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xmlns="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xmlns="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50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xmlns="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xmlns="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xmlns="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2.m4a"/><Relationship Id="rId7" Type="http://schemas.openxmlformats.org/officeDocument/2006/relationships/customXml" Target="../ink/ink1.xml"/><Relationship Id="rId2" Type="http://schemas.microsoft.com/office/2007/relationships/media" Target="../media/media12.m4a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4.png"/><Relationship Id="rId2" Type="http://schemas.microsoft.com/office/2007/relationships/media" Target="../media/media18.m4a"/><Relationship Id="rId1" Type="http://schemas.openxmlformats.org/officeDocument/2006/relationships/tags" Target="../tags/tag2.xml"/><Relationship Id="rId6" Type="http://schemas.openxmlformats.org/officeDocument/2006/relationships/image" Target="../media/image14.jpe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4.png"/><Relationship Id="rId2" Type="http://schemas.microsoft.com/office/2007/relationships/media" Target="../media/media22.m4a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4.png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4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xmlns="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972AB89A-0A96-4F61-A016-9F7C0BAB4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83"/>
    </mc:Choice>
    <mc:Fallback xmlns="">
      <p:transition spd="slow" advTm="33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xmlns="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xmlns="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dirty="0"/>
              <a:t>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22AA2D91-BC81-40E3-A475-A8514D87A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30"/>
    </mc:Choice>
    <mc:Fallback xmlns="">
      <p:transition spd="slow" advTm="8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xmlns="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xmlns="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EA8E42D5-EFFC-40F6-80A3-D3A5BDD17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45"/>
    </mc:Choice>
    <mc:Fallback xmlns="">
      <p:transition spd="slow" advTm="154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xmlns="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S</a:t>
            </a:r>
            <a:r>
              <a:rPr lang="en-US" altLang="en-US" dirty="0">
                <a:cs typeface="ＭＳ Ｐゴシック" charset="-128"/>
              </a:rPr>
              <a:t> is serial portion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As </a:t>
            </a: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approaches infinity, speedup approaches 1 / </a:t>
            </a:r>
            <a:r>
              <a:rPr lang="en-US" altLang="en-US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b="1" dirty="0">
                <a:cs typeface="ＭＳ Ｐゴシック" charset="-128"/>
              </a:rPr>
              <a:t/>
            </a:r>
            <a:br>
              <a:rPr lang="en-US" altLang="en-US" b="1" dirty="0">
                <a:cs typeface="ＭＳ Ｐゴシック" charset="-128"/>
              </a:rPr>
            </a:br>
            <a:r>
              <a:rPr lang="en-US" altLang="en-US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xmlns="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C070CAA-B59F-4392-8A17-E82E62693863}"/>
              </a:ext>
            </a:extLst>
          </p:cNvPr>
          <p:cNvSpPr txBox="1"/>
          <p:nvPr/>
        </p:nvSpPr>
        <p:spPr>
          <a:xfrm>
            <a:off x="5388980" y="1703963"/>
            <a:ext cx="3755020" cy="22929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Yes, it is. The speedup can't be less than zero (if parallelizing your code makes it slower, just run the serial version) or more than 100% (because saving more than 100% of the runtime would make the runtime negative).</a:t>
            </a:r>
          </a:p>
          <a:p>
            <a:pPr algn="just"/>
            <a:r>
              <a:rPr lang="en-US" sz="1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Multicore processors are essentially just a matter of terminology changing over time. If you think you have one processor with four cores, Amdahl thinks you have four processors.</a:t>
            </a:r>
          </a:p>
          <a:p>
            <a:pPr algn="just"/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https://bit.ly/3i44GC2</a:t>
            </a: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xmlns="" id="{8E72FF21-3E0B-48AF-BABE-3737FBD3E83D}"/>
              </a:ext>
            </a:extLst>
          </p:cNvPr>
          <p:cNvSpPr/>
          <p:nvPr/>
        </p:nvSpPr>
        <p:spPr bwMode="auto">
          <a:xfrm rot="751237">
            <a:off x="7964487" y="3998028"/>
            <a:ext cx="619125" cy="195466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BA7EAF61-15BD-48B1-9DEA-01C4C9D1C781}"/>
                  </a:ext>
                </a:extLst>
              </p14:cNvPr>
              <p14:cNvContentPartPr/>
              <p14:nvPr/>
            </p14:nvContentPartPr>
            <p14:xfrm>
              <a:off x="1491210" y="2743245"/>
              <a:ext cx="1440" cy="7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7EAF61-15BD-48B1-9DEA-01C4C9D1C7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2210" y="2734605"/>
                <a:ext cx="190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E2545FB6-4C15-4E3B-92D9-CBBA08707374}"/>
                  </a:ext>
                </a:extLst>
              </p14:cNvPr>
              <p14:cNvContentPartPr/>
              <p14:nvPr/>
            </p14:nvContentPartPr>
            <p14:xfrm>
              <a:off x="4178610" y="3222045"/>
              <a:ext cx="86040" cy="53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2545FB6-4C15-4E3B-92D9-CBBA087073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9934" y="3213045"/>
                <a:ext cx="103754" cy="7092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xmlns="" id="{F354CDB8-C469-4364-83F2-21E42FA485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66"/>
    </mc:Choice>
    <mc:Fallback xmlns="">
      <p:transition spd="slow" advTm="150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4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xmlns="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xmlns="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dirty="0"/>
              <a:t>- management done by user-level threads library</a:t>
            </a:r>
          </a:p>
          <a:p>
            <a:r>
              <a:rPr lang="en-US" altLang="en-US" dirty="0"/>
              <a:t>Three primary thread libraries:</a:t>
            </a:r>
          </a:p>
          <a:p>
            <a:pPr lvl="1"/>
            <a:r>
              <a:rPr lang="en-US" altLang="en-US" dirty="0"/>
              <a:t> POSIX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dirty="0"/>
              <a:t> Windows threads</a:t>
            </a:r>
          </a:p>
          <a:p>
            <a:pPr lvl="1"/>
            <a:r>
              <a:rPr lang="en-US" altLang="en-US" dirty="0"/>
              <a:t> Java threads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dirty="0"/>
              <a:t>- Supported by the Kernel</a:t>
            </a:r>
          </a:p>
          <a:p>
            <a:r>
              <a:rPr lang="en-US" altLang="en-US" dirty="0"/>
              <a:t>Examples – virtually all general -purpose operating systems, including:</a:t>
            </a:r>
          </a:p>
          <a:p>
            <a:pPr lvl="1"/>
            <a:r>
              <a:rPr lang="en-US" altLang="en-US" dirty="0"/>
              <a:t>Windows </a:t>
            </a:r>
          </a:p>
          <a:p>
            <a:pPr lvl="1"/>
            <a:r>
              <a:rPr lang="en-US" altLang="en-US" dirty="0"/>
              <a:t>Linux</a:t>
            </a:r>
          </a:p>
          <a:p>
            <a:pPr lvl="1"/>
            <a:r>
              <a:rPr lang="en-US" altLang="en-US" dirty="0"/>
              <a:t>Mac OS X</a:t>
            </a:r>
          </a:p>
          <a:p>
            <a:pPr lvl="1"/>
            <a:r>
              <a:rPr lang="en-US" altLang="en-US" dirty="0"/>
              <a:t>iOS</a:t>
            </a:r>
          </a:p>
          <a:p>
            <a:pPr lvl="1"/>
            <a:r>
              <a:rPr lang="en-US" altLang="en-US" dirty="0"/>
              <a:t>Android</a:t>
            </a:r>
          </a:p>
          <a:p>
            <a:pPr lvl="1"/>
            <a:endParaRPr lang="en-US" alt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D7973ED0-4ECF-4B06-84A5-2DE9AF293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55"/>
    </mc:Choice>
    <mc:Fallback xmlns="">
      <p:transition spd="slow" advTm="44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xmlns="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xmlns="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BD610661-9043-4CEA-B425-E070F09C00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9"/>
    </mc:Choice>
    <mc:Fallback xmlns="">
      <p:transition spd="slow" advTm="40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xmlns="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xmlns="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One-to-One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4B76DEFA-55AC-402F-90BF-1F332BA7D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63"/>
    </mc:Choice>
    <mc:Fallback xmlns="">
      <p:transition spd="slow" advTm="40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xmlns="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xmlns="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</a:t>
            </a:r>
            <a:r>
              <a:rPr lang="en-US" altLang="en-US" dirty="0" err="1"/>
              <a:t>muticore</a:t>
            </a:r>
            <a:r>
              <a:rPr lang="en-US" altLang="en-US" dirty="0"/>
              <a:t>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xmlns="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B44FD61C-0B5F-4651-9442-3CFEB78D3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95"/>
    </mc:Choice>
    <mc:Fallback xmlns="">
      <p:transition spd="slow" advTm="118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xmlns="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xmlns="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xmlns="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8D1345AD-E839-4996-9285-54A7027D2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35"/>
    </mc:Choice>
    <mc:Fallback xmlns="">
      <p:transition spd="slow" advTm="91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xmlns="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xmlns="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  <a:p>
            <a:r>
              <a:rPr lang="en-US" altLang="en-US" dirty="0">
                <a:solidFill>
                  <a:srgbClr val="00B050"/>
                </a:solidFill>
              </a:rPr>
              <a:t>Multiplexes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xmlns="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xmlns="" id="{74FC1DDC-F874-47DB-9B50-17CBD11B63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28"/>
    </mc:Choice>
    <mc:Fallback xmlns="">
      <p:transition spd="slow" advTm="64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xmlns="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xmlns="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xmlns="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91D9BD09-4581-40B7-BF3B-0DEFA52B02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84"/>
    </mc:Choice>
    <mc:Fallback xmlns="">
      <p:transition spd="slow" advTm="55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xmlns="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xmlns="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  <a:p>
            <a:r>
              <a:rPr lang="en-US" altLang="en-US"/>
              <a:t>Multicore Programming</a:t>
            </a:r>
          </a:p>
          <a:p>
            <a:r>
              <a:rPr lang="en-US" altLang="en-US"/>
              <a:t>Multithreading Models</a:t>
            </a:r>
          </a:p>
          <a:p>
            <a:r>
              <a:rPr lang="en-US" altLang="en-US"/>
              <a:t>Thread Libraries</a:t>
            </a:r>
          </a:p>
          <a:p>
            <a:r>
              <a:rPr lang="en-US" altLang="en-US"/>
              <a:t>Implicit Threading</a:t>
            </a:r>
          </a:p>
          <a:p>
            <a:r>
              <a:rPr lang="en-US" altLang="en-US"/>
              <a:t>Threading Issues</a:t>
            </a:r>
          </a:p>
          <a:p>
            <a:r>
              <a:rPr lang="en-US" altLang="en-US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E1AF43B6-B959-4AA7-B682-B44B22BA5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54"/>
    </mc:Choice>
    <mc:Fallback xmlns="">
      <p:transition spd="slow" advTm="80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xmlns="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xmlns="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0781609E-7D61-46F7-AF97-04A600C5F1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67"/>
    </mc:Choice>
    <mc:Fallback xmlns="">
      <p:transition spd="slow" advTm="40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xmlns="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xmlns="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b="1" i="1" dirty="0"/>
              <a:t>Specification</a:t>
            </a:r>
            <a:r>
              <a:rPr lang="en-US" altLang="en-US" dirty="0"/>
              <a:t>, not </a:t>
            </a:r>
            <a:r>
              <a:rPr lang="en-US" altLang="en-US" b="1" i="1" dirty="0"/>
              <a:t>implementation</a:t>
            </a:r>
            <a:endParaRPr lang="en-US" altLang="en-US" dirty="0"/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D82CA9EC-382A-4732-86FD-7D67CD129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53"/>
    </mc:Choice>
    <mc:Fallback xmlns="">
      <p:transition spd="slow" advTm="54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xmlns="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xmlns="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dirty="0"/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Thread class</a:t>
            </a:r>
          </a:p>
          <a:p>
            <a:pPr lvl="1"/>
            <a:r>
              <a:rPr lang="en-US" altLang="en-US" dirty="0"/>
              <a:t>Implementing the Runnable interface</a:t>
            </a:r>
          </a:p>
          <a:p>
            <a:pPr lvl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lvl="1"/>
            <a:endParaRPr lang="en-US" altLang="en-US" sz="900" dirty="0"/>
          </a:p>
          <a:p>
            <a:pPr lvl="1"/>
            <a:endParaRPr lang="en-US" altLang="en-US" sz="900" dirty="0"/>
          </a:p>
          <a:p>
            <a:pPr lvl="1"/>
            <a:r>
              <a:rPr lang="en-US" altLang="en-US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xmlns="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46" y="3321196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87508" y="2639104"/>
            <a:ext cx="2802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0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1D85293-4D47-43EA-920E-5B602DD8E46A}"/>
              </a:ext>
            </a:extLst>
          </p:cNvPr>
          <p:cNvSpPr txBox="1"/>
          <p:nvPr/>
        </p:nvSpPr>
        <p:spPr>
          <a:xfrm>
            <a:off x="5108304" y="1933652"/>
            <a:ext cx="2723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FF0000"/>
                </a:solidFill>
              </a:rPr>
              <a:t>Create a new class derive from the thread </a:t>
            </a:r>
            <a:r>
              <a:rPr lang="en-US" sz="1400" dirty="0" err="1">
                <a:solidFill>
                  <a:srgbClr val="FF0000"/>
                </a:solidFill>
              </a:rPr>
              <a:t>Thread</a:t>
            </a:r>
            <a:r>
              <a:rPr lang="en-US" sz="1400" dirty="0">
                <a:solidFill>
                  <a:srgbClr val="FF0000"/>
                </a:solidFill>
              </a:rPr>
              <a:t> class and override it’s run() method.</a:t>
            </a:r>
          </a:p>
        </p:txBody>
      </p:sp>
      <p:sp>
        <p:nvSpPr>
          <p:cNvPr id="8" name="Right Arrow 2">
            <a:extLst>
              <a:ext uri="{FF2B5EF4-FFF2-40B4-BE49-F238E27FC236}">
                <a16:creationId xmlns:a16="http://schemas.microsoft.com/office/drawing/2014/main" xmlns="" id="{851AFF5F-96E2-4529-B152-C2CC677D9E97}"/>
              </a:ext>
            </a:extLst>
          </p:cNvPr>
          <p:cNvSpPr/>
          <p:nvPr/>
        </p:nvSpPr>
        <p:spPr bwMode="auto">
          <a:xfrm rot="9015338">
            <a:off x="3843387" y="2378979"/>
            <a:ext cx="1364334" cy="24781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xmlns="" id="{04E9B186-AAF8-47E4-A9EA-93CEBB6DE327}"/>
              </a:ext>
            </a:extLst>
          </p:cNvPr>
          <p:cNvSpPr/>
          <p:nvPr/>
        </p:nvSpPr>
        <p:spPr bwMode="auto">
          <a:xfrm rot="17236493">
            <a:off x="5609640" y="2927076"/>
            <a:ext cx="364981" cy="1234379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5105BC-F04A-4F0E-AF69-C96768915EC4}"/>
              </a:ext>
            </a:extLst>
          </p:cNvPr>
          <p:cNvSpPr txBox="1"/>
          <p:nvPr/>
        </p:nvSpPr>
        <p:spPr>
          <a:xfrm>
            <a:off x="6355622" y="2948913"/>
            <a:ext cx="28741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The Runnable interface in Java is the core element when you are working with Threads. Any Java class </a:t>
            </a:r>
          </a:p>
          <a:p>
            <a:r>
              <a:rPr lang="en-US" sz="1400" dirty="0">
                <a:solidFill>
                  <a:srgbClr val="00B050"/>
                </a:solidFill>
              </a:rPr>
              <a:t>intending to execute threads must implement the Runnable interface.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xmlns="" id="{2D7920EB-240F-49A0-A1AB-2B2B14A2B1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8524">
        <p:cut/>
      </p:transition>
    </mc:Choice>
    <mc:Fallback xmlns="">
      <p:transition advTm="48524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7" grpId="0"/>
      <p:bldP spid="8" grpId="0" animBg="1"/>
      <p:bldP spid="6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xmlns="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xmlns="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xmlns="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xmlns="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xmlns="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xmlns="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xmlns="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92FA5A93-B4B2-4FA8-B6AE-57DD0D20BB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9"/>
    </mc:Choice>
    <mc:Fallback xmlns="">
      <p:transition spd="slow" advTm="15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xmlns="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xmlns="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Rather than explicitly creating threads, Java also allows thread creation around the Executor interface:</a:t>
            </a:r>
            <a:br>
              <a:rPr lang="en-US" altLang="en-US"/>
            </a:br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/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The Executor is used as follows:</a:t>
            </a:r>
            <a:br>
              <a:rPr lang="en-US" altLang="en-US"/>
            </a:br>
            <a:r>
              <a:rPr lang="en-US" altLang="en-US"/>
              <a:t/>
            </a:r>
            <a:br>
              <a:rPr lang="en-US" altLang="en-US"/>
            </a:br>
            <a:endParaRPr lang="en-US" altLang="en-US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xmlns="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9827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xmlns="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4083050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9D89C2BA-300D-4DA9-8A4C-4724ED7AF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33"/>
    </mc:Choice>
    <mc:Fallback xmlns="">
      <p:transition spd="slow" advTm="18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xmlns="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xmlns="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84407" cy="4478337"/>
          </a:xfrm>
        </p:spPr>
        <p:txBody>
          <a:bodyPr/>
          <a:lstStyle/>
          <a:p>
            <a:r>
              <a:rPr lang="en-US" altLang="en-US" dirty="0"/>
              <a:t>Growing in popularity as numbers of threads increase, program correctness more difficult with explicit threads</a:t>
            </a:r>
          </a:p>
          <a:p>
            <a:r>
              <a:rPr lang="en-US" altLang="en-US" dirty="0"/>
              <a:t>Creation and management of threads done by compilers and run-time libraries rather than programmers</a:t>
            </a:r>
          </a:p>
          <a:p>
            <a:r>
              <a:rPr lang="en-US" altLang="en-US" dirty="0"/>
              <a:t>Five methods explored</a:t>
            </a:r>
          </a:p>
          <a:p>
            <a:pPr lvl="1"/>
            <a:r>
              <a:rPr lang="en-US" altLang="en-US" dirty="0"/>
              <a:t>Thread Pools</a:t>
            </a:r>
          </a:p>
          <a:p>
            <a:pPr lvl="1"/>
            <a:r>
              <a:rPr lang="en-US" altLang="en-US" dirty="0"/>
              <a:t>Fork-Join</a:t>
            </a:r>
          </a:p>
          <a:p>
            <a:pPr lvl="1"/>
            <a:r>
              <a:rPr lang="en-US" altLang="en-US" dirty="0"/>
              <a:t>OpenMP</a:t>
            </a:r>
          </a:p>
          <a:p>
            <a:pPr lvl="1"/>
            <a:r>
              <a:rPr lang="en-US" altLang="en-US" dirty="0"/>
              <a:t>Grand Central Dispatch</a:t>
            </a:r>
          </a:p>
          <a:p>
            <a:pPr lvl="1"/>
            <a:r>
              <a:rPr lang="en-US" altLang="en-US" dirty="0"/>
              <a:t>Intel Threading Building Blocks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C693005F-8CFB-46C4-A627-790B7D87F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05"/>
    </mc:Choice>
    <mc:Fallback xmlns="">
      <p:transition spd="slow" advTm="58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xmlns="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xmlns="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dirty="0"/>
              <a:t>Create a number of threads in a pool where they await work</a:t>
            </a:r>
          </a:p>
          <a:p>
            <a:r>
              <a:rPr lang="en-US" altLang="en-US" dirty="0"/>
              <a:t>Advantages:</a:t>
            </a:r>
          </a:p>
          <a:p>
            <a:pPr lvl="1"/>
            <a:r>
              <a:rPr lang="en-US" altLang="en-US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dirty="0"/>
              <a:t>Allows the number of threads in the application(s) to be bound to the size of the pool</a:t>
            </a:r>
          </a:p>
          <a:p>
            <a:pPr lvl="1"/>
            <a:r>
              <a:rPr lang="en-US" altLang="en-US" dirty="0"/>
              <a:t>Tasks could be scheduled to run periodically</a:t>
            </a:r>
          </a:p>
          <a:p>
            <a:r>
              <a:rPr lang="en-US" altLang="en-US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xmlns="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25" y="4135437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xmlns="" id="{8D28BA3D-F2B9-4936-A38A-37AD083286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24"/>
    </mc:Choice>
    <mc:Fallback xmlns="">
      <p:transition spd="slow" advTm="88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xmlns="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xmlns="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Multiple threads (tasks) are </a:t>
            </a:r>
            <a:r>
              <a:rPr lang="en-US" altLang="en-US" b="1"/>
              <a:t>forked</a:t>
            </a:r>
            <a:r>
              <a:rPr lang="en-US" altLang="en-US"/>
              <a:t>, and then </a:t>
            </a:r>
            <a:r>
              <a:rPr lang="en-US" altLang="en-US" b="1"/>
              <a:t>joined</a:t>
            </a:r>
            <a:r>
              <a:rPr lang="en-US" altLang="en-US"/>
              <a:t>.</a:t>
            </a: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xmlns="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3DE83971-75BE-4E1D-9950-151E6DDDE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2"/>
    </mc:Choice>
    <mc:Fallback xmlns="">
      <p:transition spd="slow" advTm="28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xmlns="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xmlns="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dirty="0"/>
              <a:t>Set of compiler directives and an API for C, C++, FORTRAN </a:t>
            </a:r>
          </a:p>
          <a:p>
            <a:r>
              <a:rPr lang="en-US" altLang="en-US" dirty="0"/>
              <a:t>Provides support for parallel programming in shared-memory environments</a:t>
            </a:r>
          </a:p>
          <a:p>
            <a:r>
              <a:rPr lang="en-US" altLang="en-US" dirty="0"/>
              <a:t>Identifies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parallel regions </a:t>
            </a:r>
            <a:r>
              <a:rPr lang="en-US" altLang="en-US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#pragma </a:t>
            </a:r>
            <a:r>
              <a:rPr lang="en-US" altLang="en-US" b="1" dirty="0" err="1">
                <a:latin typeface="Courier New" panose="02070309020205020404" pitchFamily="49" charset="0"/>
              </a:rPr>
              <a:t>omp</a:t>
            </a:r>
            <a:r>
              <a:rPr lang="en-US" altLang="en-US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xmlns="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499D7616-D223-4A75-9959-713DE8A54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07"/>
    </mc:Choice>
    <mc:Fallback xmlns="">
      <p:transition spd="slow" advTm="44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xmlns="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xmlns="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7753740" cy="4478338"/>
          </a:xfrm>
        </p:spPr>
        <p:txBody>
          <a:bodyPr/>
          <a:lstStyle/>
          <a:p>
            <a:r>
              <a:rPr lang="en-US" altLang="en-US" dirty="0"/>
              <a:t>Apple technology for macOS and iOS operating systems</a:t>
            </a:r>
          </a:p>
          <a:p>
            <a:r>
              <a:rPr lang="en-US" altLang="en-US" dirty="0"/>
              <a:t>Identifies a language extensions for C, C++ and Objective-C known as blocks</a:t>
            </a:r>
          </a:p>
          <a:p>
            <a:r>
              <a:rPr lang="en-US" altLang="en-US" dirty="0"/>
              <a:t>Allows identification of parallel sections</a:t>
            </a:r>
          </a:p>
          <a:p>
            <a:r>
              <a:rPr lang="en-US" altLang="en-US" dirty="0"/>
              <a:t>Block is in “^{ }” :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ro-RO" altLang="en-US" b="1" dirty="0">
                <a:latin typeface="Courier New" panose="02070309020205020404" pitchFamily="49" charset="0"/>
              </a:rPr>
              <a:t>ˆ{ printf("I am a block"); } </a:t>
            </a:r>
            <a:br>
              <a:rPr lang="ro-RO" altLang="en-US" b="1" dirty="0">
                <a:latin typeface="Courier New" panose="02070309020205020404" pitchFamily="49" charset="0"/>
              </a:rPr>
            </a:br>
            <a:endParaRPr lang="en-US" altLang="en-US" dirty="0"/>
          </a:p>
          <a:p>
            <a:r>
              <a:rPr lang="en-US" altLang="en-US" dirty="0"/>
              <a:t>Blocks placed in dispatch queue</a:t>
            </a:r>
          </a:p>
          <a:p>
            <a:pPr lvl="1"/>
            <a:r>
              <a:rPr lang="en-US" altLang="en-US" dirty="0"/>
              <a:t>Assigned to available thread in thread pool when removed from queue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xmlns="" id="{A710666B-F026-44E3-8E68-F2E7064591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9"/>
    </mc:Choice>
    <mc:Fallback xmlns="">
      <p:transition spd="slow" advTm="54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xmlns="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xmlns="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 dirty="0"/>
              <a:t>Identify the basic components of a thread, and contrast threads and processes</a:t>
            </a:r>
          </a:p>
          <a:p>
            <a:r>
              <a:rPr lang="en-US" altLang="en-US" dirty="0"/>
              <a:t>Describe the benefits and challenges of </a:t>
            </a:r>
            <a:r>
              <a:rPr lang="en-US" altLang="en-US" dirty="0" err="1"/>
              <a:t>designng</a:t>
            </a:r>
            <a:r>
              <a:rPr lang="en-US" altLang="en-US" dirty="0"/>
              <a:t> multithreaded applications</a:t>
            </a:r>
          </a:p>
          <a:p>
            <a:r>
              <a:rPr lang="en-US" altLang="en-US" dirty="0"/>
              <a:t>Illustrate different approaches to implicit threading including thread pools, fork-join, and Grand Central Dispatch</a:t>
            </a:r>
          </a:p>
          <a:p>
            <a:r>
              <a:rPr lang="en-US" altLang="en-US" dirty="0"/>
              <a:t>Describe how the Windows and Linux operating systems represent threads</a:t>
            </a:r>
          </a:p>
          <a:p>
            <a:r>
              <a:rPr lang="en-US" altLang="en-US" dirty="0"/>
              <a:t>Design multithreaded applications using the </a:t>
            </a:r>
            <a:r>
              <a:rPr lang="en-US" altLang="en-US" dirty="0" err="1"/>
              <a:t>Pthreads</a:t>
            </a:r>
            <a:r>
              <a:rPr lang="en-US" altLang="en-US" dirty="0"/>
              <a:t>, Java, and Windows threading APIs</a:t>
            </a:r>
          </a:p>
          <a:p>
            <a:endParaRPr lang="en-US" alt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CA2218D6-8C05-4AEA-943B-77BC9DDC62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54"/>
    </mc:Choice>
    <mc:Fallback xmlns="">
      <p:transition spd="slow" advTm="88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xmlns="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3853"/>
            <a:ext cx="7727950" cy="576262"/>
          </a:xfrm>
        </p:spPr>
        <p:txBody>
          <a:bodyPr/>
          <a:lstStyle/>
          <a:p>
            <a:r>
              <a:rPr lang="en-US" altLang="en-US" dirty="0"/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xmlns="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Template library for designing parallel C++ programs</a:t>
            </a:r>
          </a:p>
          <a:p>
            <a:r>
              <a:rPr lang="en-US" altLang="en-US" dirty="0"/>
              <a:t>A serial version of a simple for loop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same for loop written using TBB with </a:t>
            </a:r>
            <a:r>
              <a:rPr lang="en-US" altLang="en-US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xmlns="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211296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xmlns="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4071938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AE1A963B-4B32-424B-8B98-90632E117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47"/>
    </mc:Choice>
    <mc:Fallback xmlns="">
      <p:transition spd="slow" advTm="28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xmlns="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xmlns="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F6841722-81C5-4B7C-B180-18B14B0992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19"/>
    </mc:Choice>
    <mc:Fallback xmlns="">
      <p:transition spd="slow" advTm="26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xmlns="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xmlns="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 dirty="0"/>
              <a:t>Does </a:t>
            </a:r>
            <a:r>
              <a:rPr lang="en-US" altLang="en-US" b="1" dirty="0">
                <a:latin typeface="Courier New" panose="02070309020205020404" pitchFamily="49" charset="0"/>
              </a:rPr>
              <a:t>fork()</a:t>
            </a:r>
            <a:r>
              <a:rPr lang="en-US" altLang="en-US" dirty="0"/>
              <a:t>duplicate only the calling thread or all threads?</a:t>
            </a:r>
          </a:p>
          <a:p>
            <a:pPr lvl="1"/>
            <a:r>
              <a:rPr lang="en-US" altLang="en-US" dirty="0"/>
              <a:t>Some </a:t>
            </a:r>
            <a:r>
              <a:rPr lang="en-US" altLang="en-US" dirty="0" err="1"/>
              <a:t>UNIXes</a:t>
            </a:r>
            <a:r>
              <a:rPr lang="en-US" altLang="en-US" dirty="0"/>
              <a:t> have two versions of fork</a:t>
            </a:r>
          </a:p>
          <a:p>
            <a:r>
              <a:rPr lang="en-US" altLang="en-US" b="1" dirty="0">
                <a:latin typeface="Courier New" panose="02070309020205020404" pitchFamily="49" charset="0"/>
              </a:rPr>
              <a:t>exec() </a:t>
            </a:r>
            <a:r>
              <a:rPr lang="en-US" altLang="en-US" dirty="0"/>
              <a:t>usually works as normal – replace the running process including all threads</a:t>
            </a:r>
          </a:p>
          <a:p>
            <a:pPr lvl="1"/>
            <a:endParaRPr lang="en-US" alt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CDE88196-FF68-40C5-9EC9-7BA22001A1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76"/>
    </mc:Choice>
    <mc:Fallback xmlns="">
      <p:transition spd="slow" advTm="38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xmlns="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xmlns="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8BD9C9D7-57C9-4EB0-95F5-F6ADC6D09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909"/>
    </mc:Choice>
    <mc:Fallback xmlns="">
      <p:transition spd="slow" advTm="190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xmlns="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xmlns="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b="1" dirty="0"/>
              <a:t>Asynchronous cancellation</a:t>
            </a:r>
            <a:r>
              <a:rPr lang="en-US" altLang="en-US" dirty="0"/>
              <a:t> terminates the target thread immediately</a:t>
            </a:r>
          </a:p>
          <a:p>
            <a:pPr lvl="1"/>
            <a:r>
              <a:rPr lang="en-US" altLang="en-US" b="1" dirty="0"/>
              <a:t>Deferred cancellation</a:t>
            </a:r>
            <a:r>
              <a:rPr lang="en-US" altLang="en-US" dirty="0"/>
              <a:t> allows the target thread to periodically check if it should be cancelled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xmlns="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8190B44A-7177-4169-B72A-DB9EA3939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95"/>
    </mc:Choice>
    <mc:Fallback xmlns="">
      <p:transition spd="slow" advTm="104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xmlns="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xmlns="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dirty="0"/>
              <a:t>) allows each thread to have its own copy of data</a:t>
            </a:r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r>
              <a:rPr lang="en-US" altLang="en-US" dirty="0"/>
              <a:t>Similar to </a:t>
            </a:r>
            <a:r>
              <a:rPr lang="en-US" altLang="en-US" b="1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TLS is unique to each thread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E5488356-79D7-4EAC-A9DA-813402703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22"/>
    </mc:Choice>
    <mc:Fallback xmlns="">
      <p:transition spd="slow" advTm="84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xmlns="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xmlns="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dirty="0"/>
              <a:t>Schedular activation is the communication scheme between user-thread library and kernel </a:t>
            </a:r>
          </a:p>
          <a:p>
            <a:r>
              <a:rPr lang="en-US" altLang="en-US" dirty="0"/>
              <a:t>For any application (both from M:M and two-level), it is required to main communication with number of allocated kernel level threads</a:t>
            </a:r>
          </a:p>
          <a:p>
            <a:r>
              <a:rPr lang="en-US" altLang="en-US" dirty="0"/>
              <a:t>This done by using an intermediate data structure between user and kernel threads – which is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virtual processor 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  <a:p>
            <a:pPr lvl="2"/>
            <a:r>
              <a:rPr lang="en-US" altLang="en-US" dirty="0"/>
              <a:t>Depends on the application type</a:t>
            </a:r>
          </a:p>
          <a:p>
            <a:r>
              <a:rPr lang="en-US" altLang="en-US" dirty="0"/>
              <a:t>Kernel informs application regarding certain events using </a:t>
            </a:r>
            <a:r>
              <a:rPr lang="en-US" altLang="en-US" b="1" dirty="0">
                <a:solidFill>
                  <a:srgbClr val="006699"/>
                </a:solidFill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procedure</a:t>
            </a:r>
          </a:p>
          <a:p>
            <a:r>
              <a:rPr lang="en-US" altLang="en-US" dirty="0"/>
              <a:t>Thread library handles this </a:t>
            </a:r>
            <a:r>
              <a:rPr lang="en-US" altLang="en-US" b="1" dirty="0">
                <a:solidFill>
                  <a:srgbClr val="006699"/>
                </a:solidFill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using </a:t>
            </a:r>
            <a:r>
              <a:rPr lang="en-US" altLang="en-US" b="1" dirty="0">
                <a:solidFill>
                  <a:srgbClr val="006699"/>
                </a:solidFill>
              </a:rPr>
              <a:t>upcall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handler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endParaRPr lang="en-US" altLang="en-US" dirty="0"/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xmlns="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xmlns="" id="{4E058EF2-6E5B-494E-B542-E4B552DD2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90"/>
    </mc:Choice>
    <mc:Fallback xmlns="">
      <p:transition spd="slow" advTm="119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xmlns="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xmlns="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8915A4A4-2A0F-4FE5-A7DD-3C56B8560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3"/>
    </mc:Choice>
    <mc:Fallback xmlns="">
      <p:transition spd="slow" advTm="8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xmlns="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xmlns="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dirty="0"/>
              <a:t>Each thread contains</a:t>
            </a:r>
          </a:p>
          <a:p>
            <a:pPr lvl="1"/>
            <a:r>
              <a:rPr lang="en-US" altLang="en-US" dirty="0"/>
              <a:t>A thread id</a:t>
            </a:r>
          </a:p>
          <a:p>
            <a:pPr lvl="1"/>
            <a:r>
              <a:rPr lang="en-US" altLang="en-US" dirty="0"/>
              <a:t>Register set representing state of processor</a:t>
            </a:r>
          </a:p>
          <a:p>
            <a:pPr lvl="1"/>
            <a:r>
              <a:rPr lang="en-US" altLang="en-US" dirty="0"/>
              <a:t>Separate user and kernel stacks for thread </a:t>
            </a:r>
            <a:r>
              <a:rPr lang="en-US" altLang="en-US" dirty="0" err="1"/>
              <a:t>runing</a:t>
            </a:r>
            <a:r>
              <a:rPr lang="en-US" altLang="en-US" dirty="0"/>
              <a:t> in user mode or kernel mode</a:t>
            </a:r>
          </a:p>
          <a:p>
            <a:pPr lvl="1"/>
            <a:r>
              <a:rPr lang="en-US" altLang="en-US" dirty="0"/>
              <a:t>Private data storage area used by run-time libraries and dynamic link libraries (DLLs)</a:t>
            </a:r>
          </a:p>
          <a:p>
            <a:r>
              <a:rPr lang="en-US" altLang="en-US" dirty="0"/>
              <a:t>The register set, stacks, and private storage area are known as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87247FDD-FF42-4882-9120-A521AA0EE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43"/>
    </mc:Choice>
    <mc:Fallback xmlns="">
      <p:transition spd="slow" advTm="32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xmlns="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Linux refers to them as </a:t>
            </a:r>
            <a:r>
              <a:rPr lang="en-US" altLang="en-US" b="1" i="1" dirty="0">
                <a:cs typeface="ＭＳ Ｐゴシック" charset="-128"/>
              </a:rPr>
              <a:t>tasks</a:t>
            </a:r>
            <a:r>
              <a:rPr lang="en-US" altLang="en-US" dirty="0">
                <a:cs typeface="ＭＳ Ｐゴシック" charset="-128"/>
              </a:rPr>
              <a:t> rather than </a:t>
            </a:r>
            <a:r>
              <a:rPr lang="en-US" altLang="en-US" b="1" i="1" dirty="0">
                <a:cs typeface="ＭＳ Ｐゴシック" charset="-128"/>
              </a:rPr>
              <a:t>threads</a:t>
            </a: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struct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0C61B9CD-E11C-4EF8-B9EF-5CEBB9607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83"/>
    </mc:Choice>
    <mc:Fallback xmlns="">
      <p:transition spd="slow" advTm="32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xmlns="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xmlns="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/>
              <a:t>Process creation is heavy-weight while thread creation is light-weight</a:t>
            </a:r>
          </a:p>
          <a:p>
            <a:r>
              <a:rPr lang="en-US" altLang="en-US"/>
              <a:t>Can simplify code, 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2BC5052E-8D4E-4521-9206-FDFFC441C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85"/>
    </mc:Choice>
    <mc:Fallback xmlns="">
      <p:transition spd="slow" advTm="157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xmlns="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6C83396F-CF2F-40EC-B301-76931CD02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3"/>
    </mc:Choice>
    <mc:Fallback xmlns="">
      <p:transition spd="slow" advTm="6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xmlns="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xmlns="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99348876-695B-42D4-BE2B-8E577DF837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099"/>
    </mc:Choice>
    <mc:Fallback xmlns="">
      <p:transition spd="slow" advTm="188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xmlns="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xmlns="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xmlns="" id="{3FFC4745-4B92-4624-9553-CB240E676C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58"/>
    </mc:Choice>
    <mc:Fallback xmlns="">
      <p:transition spd="slow" advTm="151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xmlns="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xmlns="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04500D9B-695E-4AB2-8BFD-081EA6F0C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398"/>
    </mc:Choice>
    <mc:Fallback xmlns="">
      <p:transition spd="slow" advTm="286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xmlns="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xmlns="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dirty="0"/>
              <a:t> systems putting pressure on programmers, challenges include:</a:t>
            </a:r>
          </a:p>
          <a:p>
            <a:pPr lvl="1"/>
            <a:r>
              <a:rPr lang="en-US" altLang="en-US" b="1" dirty="0"/>
              <a:t>Dividing activities</a:t>
            </a:r>
          </a:p>
          <a:p>
            <a:pPr lvl="1"/>
            <a:r>
              <a:rPr lang="en-US" altLang="en-US" b="1" dirty="0"/>
              <a:t>Balance</a:t>
            </a:r>
          </a:p>
          <a:p>
            <a:pPr lvl="1"/>
            <a:r>
              <a:rPr lang="en-US" altLang="en-US" b="1" dirty="0"/>
              <a:t>Data splitting</a:t>
            </a:r>
          </a:p>
          <a:p>
            <a:pPr lvl="1"/>
            <a:r>
              <a:rPr lang="en-US" altLang="en-US" b="1" dirty="0"/>
              <a:t>Data dependency</a:t>
            </a:r>
          </a:p>
          <a:p>
            <a:pPr lvl="1"/>
            <a:r>
              <a:rPr lang="en-US" altLang="en-US" b="1" dirty="0"/>
              <a:t>Testing and debugging</a:t>
            </a:r>
          </a:p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xmlns="" id="{64561D3B-3606-41E8-8E4F-522C62AE6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880"/>
    </mc:Choice>
    <mc:Fallback xmlns="">
      <p:transition spd="slow" advTm="272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xmlns="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xmlns="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xmlns="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xmlns="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6872D0A9-329C-4AC8-ADE4-3B4CCFD41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927"/>
    </mc:Choice>
    <mc:Fallback xmlns="">
      <p:transition spd="slow" advTm="365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12.8"/>
</p:tagLst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17828</TotalTime>
  <Words>1586</Words>
  <Application>Microsoft Office PowerPoint</Application>
  <PresentationFormat>On-screen Show (4:3)</PresentationFormat>
  <Paragraphs>274</Paragraphs>
  <Slides>40</Slides>
  <Notes>33</Notes>
  <HiddenSlides>0</HiddenSlides>
  <MMClips>40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MS PGothic</vt:lpstr>
      <vt:lpstr>MS PGothic</vt:lpstr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Java Threads</vt:lpstr>
      <vt:lpstr>Java Threads</vt:lpstr>
      <vt:lpstr>Java Executor Framework</vt:lpstr>
      <vt:lpstr>Implicit Threading</vt:lpstr>
      <vt:lpstr>Thread Pools</vt:lpstr>
      <vt:lpstr>Fork-Join Parallelism</vt:lpstr>
      <vt:lpstr>OpenMP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Thread Cancellation</vt:lpstr>
      <vt:lpstr>Thread-Local Storage</vt:lpstr>
      <vt:lpstr>Scheduler Activations</vt:lpstr>
      <vt:lpstr>Operating System Examples</vt:lpstr>
      <vt:lpstr>Windows Threads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User</cp:lastModifiedBy>
  <cp:revision>265</cp:revision>
  <cp:lastPrinted>2013-09-10T17:57:57Z</cp:lastPrinted>
  <dcterms:created xsi:type="dcterms:W3CDTF">2011-01-13T23:43:38Z</dcterms:created>
  <dcterms:modified xsi:type="dcterms:W3CDTF">2020-07-14T09:19:17Z</dcterms:modified>
</cp:coreProperties>
</file>